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0" autoAdjust="0"/>
    <p:restoredTop sz="94660"/>
  </p:normalViewPr>
  <p:slideViewPr>
    <p:cSldViewPr>
      <p:cViewPr varScale="1">
        <p:scale>
          <a:sx n="87" d="100"/>
          <a:sy n="87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2015-04-17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cyklopedia.interia.pl/obiekty/cc.html?hid=1283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08643" y="1052736"/>
            <a:ext cx="7982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7200" b="1" cap="all" dirty="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Starożytne tradycje igrzysk olimpijskich</a:t>
            </a:r>
            <a:endParaRPr lang="pl-PL" sz="7200" b="1" cap="all" spc="0" dirty="0" smtClean="0">
              <a:ln/>
              <a:solidFill>
                <a:schemeClr val="tx1">
                  <a:lumMod val="6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3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/>
              <a:t>Przygotowania do igrzysk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Już na kilka miesięcy przed rozpoczęciem rywalizacji z </a:t>
            </a:r>
            <a:r>
              <a:rPr lang="pl-PL" dirty="0" err="1"/>
              <a:t>Altis</a:t>
            </a:r>
            <a:r>
              <a:rPr lang="pl-PL" dirty="0"/>
              <a:t> </a:t>
            </a:r>
            <a:r>
              <a:rPr lang="pl-PL" dirty="0" smtClean="0"/>
              <a:t> do najdalszych zakątków Grecji wyruszali  </a:t>
            </a:r>
            <a:r>
              <a:rPr lang="pl-PL" b="1" dirty="0" err="1" smtClean="0"/>
              <a:t>spondoforowie</a:t>
            </a:r>
            <a:r>
              <a:rPr lang="pl-PL" dirty="0" smtClean="0"/>
              <a:t> – nosiciele ofiary pokoju i ogłaszali nadchodzący czas igrzysk.   Po </a:t>
            </a:r>
            <a:r>
              <a:rPr lang="pl-PL" dirty="0"/>
              <a:t>ich wezwaniu do przestrzegania pokoju bożego (</a:t>
            </a:r>
            <a:r>
              <a:rPr lang="pl-PL" dirty="0" err="1"/>
              <a:t>ekecheiria</a:t>
            </a:r>
            <a:r>
              <a:rPr lang="pl-PL" dirty="0"/>
              <a:t>) należało przerwać wszelkie walki zbrojne, rozpoczynał się okres zawieszenia broni (</a:t>
            </a:r>
            <a:r>
              <a:rPr lang="pl-PL" dirty="0" err="1"/>
              <a:t>hieromenia</a:t>
            </a:r>
            <a:r>
              <a:rPr lang="pl-PL" dirty="0"/>
              <a:t>) </a:t>
            </a:r>
            <a:r>
              <a:rPr lang="pl-PL" dirty="0" smtClean="0"/>
              <a:t>obowiązujący, </a:t>
            </a:r>
            <a:r>
              <a:rPr lang="pl-PL" dirty="0"/>
              <a:t>aż do zakończenia igrzysk. Kto w tym czasie użyje broni - okryje się hańbą. Zawodnicy i ich trenerzy wyruszali do </a:t>
            </a:r>
            <a:r>
              <a:rPr lang="pl-PL" dirty="0" err="1"/>
              <a:t>Elis</a:t>
            </a:r>
            <a:r>
              <a:rPr lang="pl-PL" dirty="0"/>
              <a:t>, aby tam spędzić ostatni miesiąc przed zawodami na ćwiczeniach w gimnazjonie, zaś widzowie udawali się prosto ku Olimpii.</a:t>
            </a:r>
          </a:p>
        </p:txBody>
      </p:sp>
    </p:spTree>
    <p:extLst>
      <p:ext uri="{BB962C8B-B14F-4D97-AF65-F5344CB8AC3E}">
        <p14:creationId xmlns:p14="http://schemas.microsoft.com/office/powerpoint/2010/main" val="3995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pl-PL" sz="6000" dirty="0" smtClean="0"/>
              <a:t>Rozpoznanie zawodników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Miesięczny pobyt w </a:t>
            </a:r>
            <a:r>
              <a:rPr lang="pl-PL" dirty="0" err="1"/>
              <a:t>Elis</a:t>
            </a:r>
            <a:r>
              <a:rPr lang="pl-PL" dirty="0"/>
              <a:t> zawodnicy poświęcali na intensywne treningi. Obserwujący ich </a:t>
            </a:r>
            <a:r>
              <a:rPr lang="pl-PL" dirty="0" smtClean="0"/>
              <a:t>sędziowie /</a:t>
            </a:r>
            <a:r>
              <a:rPr lang="pl-PL" dirty="0" err="1" smtClean="0"/>
              <a:t>hellanodikowie</a:t>
            </a:r>
            <a:r>
              <a:rPr lang="pl-PL" dirty="0" smtClean="0"/>
              <a:t>/ oceniali </a:t>
            </a:r>
            <a:r>
              <a:rPr lang="pl-PL" dirty="0"/>
              <a:t>umiejętności </a:t>
            </a:r>
            <a:r>
              <a:rPr lang="pl-PL" dirty="0" smtClean="0"/>
              <a:t>trenujących, </a:t>
            </a:r>
            <a:r>
              <a:rPr lang="pl-PL" dirty="0"/>
              <a:t>a wyróżniających się kierowali do </a:t>
            </a:r>
            <a:r>
              <a:rPr lang="pl-PL" dirty="0" err="1"/>
              <a:t>Pletrionu</a:t>
            </a:r>
            <a:r>
              <a:rPr lang="pl-PL" dirty="0"/>
              <a:t>, części Gimnazjonu zwanej przedsionkiem Olimpii.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283968" cy="44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63272" cy="1082384"/>
          </a:xfrm>
        </p:spPr>
        <p:txBody>
          <a:bodyPr>
            <a:noAutofit/>
          </a:bodyPr>
          <a:lstStyle/>
          <a:p>
            <a:r>
              <a:rPr lang="pl-PL" sz="8000" dirty="0" smtClean="0"/>
              <a:t>Podróż ku Olimpii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8912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 upływie okresu przygotowań zawodnicy wraz z trenerami, prowadzeni przez </a:t>
            </a:r>
            <a:r>
              <a:rPr lang="pl-PL" dirty="0" smtClean="0"/>
              <a:t>sędziów, </a:t>
            </a:r>
            <a:r>
              <a:rPr lang="pl-PL" dirty="0"/>
              <a:t>wczesnym rankiem wyruszali na 58-kilometrowy marsz ku Olimpii. Po drodze, przy źródle Piera, składali pierwszą, oczyszczającą ofiarę i ruszali w dalszą drogę ku olimpijskiemu Gimnazjonowi.</a:t>
            </a:r>
          </a:p>
        </p:txBody>
      </p:sp>
    </p:spTree>
    <p:extLst>
      <p:ext uri="{BB962C8B-B14F-4D97-AF65-F5344CB8AC3E}">
        <p14:creationId xmlns:p14="http://schemas.microsoft.com/office/powerpoint/2010/main" val="36440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Uroczystości religijne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Następnego dnia rozpoczynano igrzyska. Uroczystości religijno-sportowe trwały początkowo jeden </a:t>
            </a:r>
            <a:r>
              <a:rPr lang="pl-PL" dirty="0" smtClean="0"/>
              <a:t>dzień, ale później dwa lub trzy dni.</a:t>
            </a:r>
          </a:p>
          <a:p>
            <a:pPr algn="just"/>
            <a:r>
              <a:rPr lang="pl-PL" dirty="0"/>
              <a:t> Rozpoczynano od złożenia Zeusowi ofiary w postaci dzika. Następnie dorośli zawodnicy, oraz ojcowie i bracia w imieniu startujących chłopców, a także trenerzy i sędziowie składali uroczystą przysięgę przed </a:t>
            </a:r>
            <a:r>
              <a:rPr lang="pl-PL"/>
              <a:t>ołtarzem </a:t>
            </a:r>
            <a:r>
              <a:rPr lang="pl-PL" smtClean="0"/>
              <a:t>Zeusa. </a:t>
            </a:r>
            <a:r>
              <a:rPr lang="pl-PL" dirty="0"/>
              <a:t>Towarzyszyli im, stojący w dalszych szeregach woźnice i jeźdźcy, którzy składali swą przysięgę w dalszej kolejności. Jako ostatni przysięgę składali </a:t>
            </a:r>
            <a:r>
              <a:rPr lang="pl-PL" dirty="0" smtClean="0"/>
              <a:t>sędziowie - </a:t>
            </a:r>
            <a:r>
              <a:rPr lang="pl-PL" dirty="0" err="1" smtClean="0"/>
              <a:t>hellanodikowie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4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203032" cy="1143000"/>
          </a:xfrm>
        </p:spPr>
        <p:txBody>
          <a:bodyPr>
            <a:normAutofit/>
          </a:bodyPr>
          <a:lstStyle/>
          <a:p>
            <a:r>
              <a:rPr lang="pl-PL" sz="7200" dirty="0"/>
              <a:t>Przebieg igrzysk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dzień - ofiary na ołtarzach, zaprzysiężenie sędziów i ślubowanie </a:t>
            </a:r>
            <a:r>
              <a:rPr lang="pl-PL" dirty="0" smtClean="0"/>
              <a:t>zawodników</a:t>
            </a:r>
          </a:p>
          <a:p>
            <a:r>
              <a:rPr lang="pl-PL" dirty="0"/>
              <a:t>2. dzień - </a:t>
            </a:r>
            <a:r>
              <a:rPr lang="pl-PL" dirty="0" err="1"/>
              <a:t>pentathlon</a:t>
            </a:r>
            <a:r>
              <a:rPr lang="pl-PL" dirty="0"/>
              <a:t>, recytowanie wierszy, wyścigi </a:t>
            </a:r>
            <a:r>
              <a:rPr lang="pl-PL" dirty="0" smtClean="0"/>
              <a:t>rydwanów</a:t>
            </a:r>
          </a:p>
          <a:p>
            <a:r>
              <a:rPr lang="pl-PL" dirty="0"/>
              <a:t>3. dzień - uroczystości religijne ku czci Zeusa, </a:t>
            </a:r>
            <a:r>
              <a:rPr lang="pl-PL" dirty="0" smtClean="0"/>
              <a:t>biegi</a:t>
            </a:r>
          </a:p>
          <a:p>
            <a:r>
              <a:rPr lang="pl-PL" dirty="0"/>
              <a:t>4. dzień - </a:t>
            </a:r>
            <a:r>
              <a:rPr lang="pl-PL" dirty="0" err="1"/>
              <a:t>hoplites</a:t>
            </a:r>
            <a:r>
              <a:rPr lang="pl-PL" dirty="0"/>
              <a:t> </a:t>
            </a:r>
            <a:r>
              <a:rPr lang="pl-PL" dirty="0" err="1"/>
              <a:t>dromos</a:t>
            </a:r>
            <a:r>
              <a:rPr lang="pl-PL" dirty="0"/>
              <a:t>, zapasy, boks, </a:t>
            </a:r>
            <a:r>
              <a:rPr lang="pl-PL" dirty="0" smtClean="0"/>
              <a:t>pankration</a:t>
            </a:r>
          </a:p>
          <a:p>
            <a:r>
              <a:rPr lang="pl-PL" dirty="0"/>
              <a:t>5.dzień - wręczanie nagród uroczystości ku czci Zeusa, uczta w </a:t>
            </a:r>
            <a:r>
              <a:rPr lang="pl-PL" dirty="0" err="1"/>
              <a:t>Prytaneionie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0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Prawo udziału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Prawo udziału w igrzyskach olimpijskich mieli jedynie chłopcy i mężczyźni. Musieli być Grekami wolnymi, urodzonymi z obojga rodziców Greków. </a:t>
            </a:r>
            <a:endParaRPr lang="pl-PL" dirty="0" smtClean="0"/>
          </a:p>
          <a:p>
            <a:pPr algn="just"/>
            <a:r>
              <a:rPr lang="pl-PL" dirty="0" smtClean="0"/>
              <a:t>Wykluczeni </a:t>
            </a:r>
            <a:r>
              <a:rPr lang="pl-PL" dirty="0"/>
              <a:t>byli ci, na których ciążyła klątwa, świętokradztwo lub </a:t>
            </a:r>
            <a:r>
              <a:rPr lang="pl-PL" dirty="0" smtClean="0"/>
              <a:t>zabójstwo.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3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Przebieg Starożytnych </a:t>
            </a:r>
            <a:br>
              <a:rPr lang="pl-PL" sz="7200" dirty="0" smtClean="0"/>
            </a:br>
            <a:r>
              <a:rPr lang="pl-PL" sz="7200" dirty="0" smtClean="0"/>
              <a:t>Igrzysk Olimpijskich</a:t>
            </a:r>
            <a:endParaRPr lang="pl-PL" sz="7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688918" cy="35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7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3384376" cy="1080120"/>
          </a:xfrm>
        </p:spPr>
        <p:txBody>
          <a:bodyPr>
            <a:noAutofit/>
          </a:bodyPr>
          <a:lstStyle/>
          <a:p>
            <a:r>
              <a:rPr lang="pl-PL" sz="7200" dirty="0" smtClean="0"/>
              <a:t>Wstęp</a:t>
            </a:r>
            <a:endParaRPr lang="pl-PL" sz="7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844824"/>
            <a:ext cx="3754760" cy="4767808"/>
          </a:xfrm>
        </p:spPr>
        <p:txBody>
          <a:bodyPr/>
          <a:lstStyle/>
          <a:p>
            <a:pPr algn="just"/>
            <a:r>
              <a:rPr lang="pl-PL" dirty="0"/>
              <a:t>Igrzyska </a:t>
            </a:r>
            <a:r>
              <a:rPr lang="pl-PL" dirty="0" smtClean="0"/>
              <a:t>olimpijskie : Zawody ogólnoświatowe, </a:t>
            </a:r>
            <a:r>
              <a:rPr lang="pl-PL" dirty="0"/>
              <a:t>które w </a:t>
            </a:r>
            <a:r>
              <a:rPr lang="pl-PL" dirty="0" smtClean="0"/>
              <a:t>starożytności </a:t>
            </a:r>
            <a:r>
              <a:rPr lang="pl-PL" dirty="0"/>
              <a:t>były organizowane ku czci </a:t>
            </a:r>
            <a:r>
              <a:rPr lang="pl-PL" dirty="0" smtClean="0"/>
              <a:t>bogów. Dzisiaj </a:t>
            </a:r>
            <a:r>
              <a:rPr lang="pl-PL" dirty="0"/>
              <a:t>pełnią funkcję </a:t>
            </a:r>
            <a:r>
              <a:rPr lang="pl-PL" dirty="0" smtClean="0"/>
              <a:t>rozrywkową. Odbywają </a:t>
            </a:r>
            <a:r>
              <a:rPr lang="pl-PL" dirty="0"/>
              <a:t>się co 4 </a:t>
            </a:r>
            <a:r>
              <a:rPr lang="pl-PL" dirty="0" smtClean="0"/>
              <a:t>lata - w starożytności </a:t>
            </a:r>
            <a:r>
              <a:rPr lang="pl-PL" dirty="0"/>
              <a:t>trwały 5 dni.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6" y="2132856"/>
            <a:ext cx="49345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dirty="0"/>
              <a:t>Pierwszy dzień igrzysk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6048672" cy="5112568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Zawodnicy udawali się do świątyni przed posąg </a:t>
            </a:r>
            <a:r>
              <a:rPr lang="pl-PL" dirty="0" smtClean="0"/>
              <a:t>Zeusa, by </a:t>
            </a:r>
            <a:r>
              <a:rPr lang="pl-PL" dirty="0"/>
              <a:t>złożyć mu ofiarę i przysiąc walczyć zgodnie z obowiązującym regulaminem zawodów. Łamiących tę </a:t>
            </a:r>
            <a:r>
              <a:rPr lang="pl-PL" dirty="0" smtClean="0"/>
              <a:t>zasadę </a:t>
            </a:r>
            <a:r>
              <a:rPr lang="pl-PL" dirty="0"/>
              <a:t>czekał niemiły los.</a:t>
            </a:r>
          </a:p>
          <a:p>
            <a:pPr algn="just"/>
            <a:r>
              <a:rPr lang="pl-PL" dirty="0" smtClean="0"/>
              <a:t>Odbywała się również prezentacja olimpijczyków.</a:t>
            </a:r>
          </a:p>
          <a:p>
            <a:pPr algn="just"/>
            <a:r>
              <a:rPr lang="pl-PL" dirty="0" smtClean="0"/>
              <a:t>Zapalano znicz olimpijski - symbol igrzysk.</a:t>
            </a:r>
          </a:p>
          <a:p>
            <a:pPr algn="just"/>
            <a:r>
              <a:rPr lang="pl-PL" dirty="0" smtClean="0"/>
              <a:t>Tego dnia odbywały się zawody chłopców w wieku od 17-20 lat . Startowali oni w biegach, zapasach i boksie.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50" y="5157192"/>
            <a:ext cx="100012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538360" cy="29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0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330824" cy="11430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Dzień drugi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66187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Rano odbywały się wyścigi rydwanów na hipodromie, natomiast po południu rozgrywany był </a:t>
            </a:r>
            <a:r>
              <a:rPr lang="pl-PL" dirty="0" err="1" smtClean="0"/>
              <a:t>penthalon</a:t>
            </a:r>
            <a:r>
              <a:rPr lang="pl-PL" dirty="0" smtClean="0"/>
              <a:t>, czyli pięciobój składający się z następujących konkurencji:</a:t>
            </a:r>
          </a:p>
          <a:p>
            <a:r>
              <a:rPr lang="pl-PL" dirty="0" smtClean="0"/>
              <a:t>Bieg</a:t>
            </a:r>
          </a:p>
          <a:p>
            <a:r>
              <a:rPr lang="pl-PL" dirty="0" smtClean="0"/>
              <a:t>Skok w dal</a:t>
            </a:r>
          </a:p>
          <a:p>
            <a:r>
              <a:rPr lang="pl-PL" dirty="0" smtClean="0"/>
              <a:t>Rzut dyskiem</a:t>
            </a:r>
          </a:p>
          <a:p>
            <a:r>
              <a:rPr lang="pl-PL" dirty="0" smtClean="0"/>
              <a:t>Rzut oszczepem</a:t>
            </a:r>
          </a:p>
          <a:p>
            <a:r>
              <a:rPr lang="pl-PL" dirty="0" smtClean="0"/>
              <a:t>zapasy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381500" cy="24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357298"/>
            <a:ext cx="8229600" cy="364675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Sportowe igrzyska w Olimpii (w jęz. greckim agony) były nierozerwalnie związane z druga częścią uroczystości - składaniem ofiar religijnych Zeusowi i innym bogom greckim. Organizowane były na zakończenie upływającej olimpiady, czyli czteroletniego okresu, jaki minął od poprzednich igrzysk.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65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618856" cy="11430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Dzień trzeci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16832"/>
            <a:ext cx="3610744" cy="3437736"/>
          </a:xfrm>
        </p:spPr>
        <p:txBody>
          <a:bodyPr/>
          <a:lstStyle/>
          <a:p>
            <a:pPr algn="just"/>
            <a:r>
              <a:rPr lang="pl-PL" dirty="0" smtClean="0"/>
              <a:t>O poranku ponownie składano ofiary Zeusowi (ze 150 wołów), natomiast po południu odbywały się biegi chłopców.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06" y="2708920"/>
            <a:ext cx="4778556" cy="364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906888" cy="11430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Dzień czwarty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 algn="just"/>
            <a:r>
              <a:rPr lang="pl-PL" dirty="0" smtClean="0"/>
              <a:t>W tym dniu odgrywane były zawody, którym celem było wykazanie się odwagą i wytrwałością;</a:t>
            </a:r>
          </a:p>
          <a:p>
            <a:pPr algn="just"/>
            <a:r>
              <a:rPr lang="pl-PL" dirty="0" smtClean="0"/>
              <a:t>Zapasy </a:t>
            </a:r>
          </a:p>
          <a:p>
            <a:pPr algn="just"/>
            <a:r>
              <a:rPr lang="pl-PL" dirty="0" smtClean="0"/>
              <a:t>Boks</a:t>
            </a:r>
          </a:p>
          <a:p>
            <a:pPr algn="just"/>
            <a:r>
              <a:rPr lang="pl-PL" dirty="0" smtClean="0"/>
              <a:t>Pankration</a:t>
            </a:r>
          </a:p>
          <a:p>
            <a:pPr algn="just"/>
            <a:r>
              <a:rPr lang="pl-PL" dirty="0" smtClean="0"/>
              <a:t>Wyścigi w pełnym uzbrojeniu.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6493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186808" cy="11430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Dzień piąty 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4978896" cy="4389120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Był to dzień poświęcony nagradzaniu zwycięzców.</a:t>
            </a:r>
          </a:p>
          <a:p>
            <a:pPr algn="just"/>
            <a:r>
              <a:rPr lang="pl-PL" dirty="0" smtClean="0"/>
              <a:t>Otrzymywali oni wieniec laurowy.</a:t>
            </a:r>
          </a:p>
          <a:p>
            <a:pPr algn="just"/>
            <a:r>
              <a:rPr lang="pl-PL" dirty="0" smtClean="0"/>
              <a:t>Zwycięzca oraz miasto, z którego pochodzi otrzymywało sławę.</a:t>
            </a:r>
          </a:p>
          <a:p>
            <a:pPr algn="just"/>
            <a:r>
              <a:rPr lang="pl-PL" dirty="0" smtClean="0"/>
              <a:t>Na jego cześć poeci pisali poematy chwalebne.</a:t>
            </a:r>
          </a:p>
          <a:p>
            <a:pPr algn="just"/>
            <a:r>
              <a:rPr lang="pl-PL" dirty="0" smtClean="0"/>
              <a:t>Zwycięzca miał też przywilej zwolnienia od płacenia podatków.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7168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6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4762872" cy="1082384"/>
          </a:xfrm>
        </p:spPr>
        <p:txBody>
          <a:bodyPr>
            <a:noAutofit/>
          </a:bodyPr>
          <a:lstStyle/>
          <a:p>
            <a:r>
              <a:rPr lang="pl-PL" sz="7200" dirty="0" err="1"/>
              <a:t>Ekecheiria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89120"/>
          </a:xfrm>
        </p:spPr>
        <p:txBody>
          <a:bodyPr>
            <a:normAutofit/>
          </a:bodyPr>
          <a:lstStyle/>
          <a:p>
            <a:r>
              <a:rPr lang="pl-PL" b="1" dirty="0" smtClean="0">
                <a:hlinkClick r:id="rId2"/>
              </a:rPr>
              <a:t> EKECHEIRIA </a:t>
            </a:r>
            <a:r>
              <a:rPr lang="pl-PL" b="1" dirty="0" smtClean="0"/>
              <a:t> -</a:t>
            </a:r>
            <a:r>
              <a:rPr lang="pl-PL" dirty="0" smtClean="0"/>
              <a:t> zawieszenie broni, "pokój boży"; rozejm 1-3-miesięczny w trwającej wojnie, obowiązujący w trakcie starożytnych igrzysk olimpijskich.</a:t>
            </a:r>
            <a:br>
              <a:rPr lang="pl-PL" dirty="0" smtClean="0"/>
            </a:br>
            <a:r>
              <a:rPr lang="pl-PL" dirty="0" smtClean="0"/>
              <a:t>Pierwsze </a:t>
            </a:r>
            <a:r>
              <a:rPr lang="pl-PL" dirty="0"/>
              <a:t>starożytne igrzyska olimpijskie odbyły się w 776 roku p.n.e., jednak jak głosi legenda w 820 p.n.e. wyrocznia w Delfach nakazała Likurgowi, królowi Sparty, "restaurację" igrzysk w Olimpii.</a:t>
            </a:r>
          </a:p>
        </p:txBody>
      </p:sp>
    </p:spTree>
    <p:extLst>
      <p:ext uri="{BB962C8B-B14F-4D97-AF65-F5344CB8AC3E}">
        <p14:creationId xmlns:p14="http://schemas.microsoft.com/office/powerpoint/2010/main" val="23222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r>
              <a:rPr lang="pl-PL" dirty="0"/>
              <a:t>Pokój </a:t>
            </a:r>
            <a:r>
              <a:rPr lang="pl-PL" dirty="0" smtClean="0"/>
              <a:t>boży - treść </a:t>
            </a:r>
            <a:r>
              <a:rPr lang="pl-PL" dirty="0"/>
              <a:t>porozumienia </a:t>
            </a:r>
            <a:r>
              <a:rPr lang="pl-PL" dirty="0" smtClean="0"/>
              <a:t>o zawieszeniu broni w trakcie igrzysk wyryto </a:t>
            </a:r>
            <a:r>
              <a:rPr lang="pl-PL" dirty="0"/>
              <a:t>na spiżowym dysku, który złożony został w świątyni Hery w Olimpii.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888432" cy="39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404664"/>
            <a:ext cx="825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Pokój pomiędzy królami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8015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5900" y="332656"/>
            <a:ext cx="6804248" cy="1143000"/>
          </a:xfrm>
        </p:spPr>
        <p:txBody>
          <a:bodyPr>
            <a:normAutofit/>
          </a:bodyPr>
          <a:lstStyle/>
          <a:p>
            <a:r>
              <a:rPr lang="pl-PL" sz="7200" dirty="0" smtClean="0"/>
              <a:t>Prawa i obowiązki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Porozumienie o pokoju bożym zobowiązywało wszystkich Greków do przerwania walk zbrojnych na czas przygotowań i trwania igrzysk. Ustanowiono jednocześnie czteroletni okres pomiędzy kolejnymi igrzyskami, nazywając go Olimpiadą oraz określano prawa i obowiązki zawodników. Zawarcie sojuszu o pokoju bożym datuje się na rok 884 p.n.e.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8164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976664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Kalokagatia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38912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dosł. "piękny i dobry</a:t>
            </a:r>
            <a:r>
              <a:rPr lang="pl-PL" dirty="0" smtClean="0"/>
              <a:t>" </a:t>
            </a:r>
            <a:r>
              <a:rPr lang="pl-PL" dirty="0"/>
              <a:t>- greckie pojęcie oznaczające połączenie dobra z pięknem. Było ono odzwierciedleniem szlachetnego i etycznego postępowania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55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283152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Ideał człowieka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 smtClean="0"/>
              <a:t>Kalokagatia</a:t>
            </a:r>
            <a:r>
              <a:rPr lang="pl-PL" sz="2800" dirty="0" smtClean="0"/>
              <a:t> </a:t>
            </a:r>
          </a:p>
          <a:p>
            <a:pPr algn="just">
              <a:buNone/>
            </a:pPr>
            <a:r>
              <a:rPr lang="pl-PL" sz="2800" dirty="0" smtClean="0"/>
              <a:t>   </a:t>
            </a:r>
            <a:r>
              <a:rPr lang="pl-PL" dirty="0" smtClean="0"/>
              <a:t>Określenie </a:t>
            </a:r>
            <a:r>
              <a:rPr lang="pl-PL" dirty="0"/>
              <a:t>oznaczające w starożytnej Grecji ideał rozwoju człowieka, harmonijnie łączącego urodę ciała i piękno ducha. W określeniu tym słowo </a:t>
            </a:r>
            <a:r>
              <a:rPr lang="pl-PL" dirty="0" smtClean="0"/>
              <a:t>kalus </a:t>
            </a:r>
            <a:r>
              <a:rPr lang="pl-PL" dirty="0"/>
              <a:t>(piękny) określało przymioty ciała osiągnięte dzięki ćwiczeniom cielesnym i treningowi sportowemu, zaś </a:t>
            </a:r>
            <a:r>
              <a:rPr lang="pl-PL" dirty="0" err="1" smtClean="0"/>
              <a:t>agathia</a:t>
            </a:r>
            <a:r>
              <a:rPr lang="pl-PL" dirty="0" smtClean="0"/>
              <a:t> </a:t>
            </a:r>
            <a:r>
              <a:rPr lang="pl-PL" dirty="0"/>
              <a:t>(dobry) określało zalety duchowe - cnotę, szlachetność oraz osiągnięte siłą woli - umiarkowanie i powściągliwość.</a:t>
            </a:r>
          </a:p>
        </p:txBody>
      </p:sp>
    </p:spTree>
    <p:extLst>
      <p:ext uri="{BB962C8B-B14F-4D97-AF65-F5344CB8AC3E}">
        <p14:creationId xmlns:p14="http://schemas.microsoft.com/office/powerpoint/2010/main" val="19616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Zasady zawodników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Etyka obowiązująca rywalizujących zawodników miała swoje surowe zasady i wypracowała system kar za różnego rodzaju przewinienia. Karane było m.in. nieusprawiedliwione spóźnienie w przybyciu do Elidy przed igrzyskami (trzeba było się tu stawić na miesiąc przed zawodami</a:t>
            </a:r>
            <a:r>
              <a:rPr lang="pl-PL" dirty="0" smtClean="0"/>
              <a:t>).</a:t>
            </a:r>
          </a:p>
          <a:p>
            <a:pPr algn="just"/>
            <a:r>
              <a:rPr lang="pl-PL" dirty="0"/>
              <a:t>Surowo zwalczane były też próby przekupstwa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Raz w dziejach igrzysk olimpijskich kara finansowa dotknęła zawodnika nie za nieuczciwość, ale za akt </a:t>
            </a:r>
            <a:r>
              <a:rPr lang="pl-PL" dirty="0" smtClean="0"/>
              <a:t>tchórzostwa.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20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792088"/>
          </a:xfrm>
        </p:spPr>
        <p:txBody>
          <a:bodyPr>
            <a:noAutofit/>
          </a:bodyPr>
          <a:lstStyle/>
          <a:p>
            <a:r>
              <a:rPr lang="pl-PL" sz="6600" dirty="0" smtClean="0"/>
              <a:t>Przeznaczenie pieniędzy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 algn="just"/>
            <a:r>
              <a:rPr lang="pl-PL" dirty="0"/>
              <a:t>Pieniądze z kar finansowych, jakie nakładano na przekraczających przepisy, przeznaczane były na budowę posągów Zeusa (</a:t>
            </a:r>
            <a:r>
              <a:rPr lang="pl-PL" dirty="0" err="1"/>
              <a:t>Zanes</a:t>
            </a:r>
            <a:r>
              <a:rPr lang="pl-PL" dirty="0"/>
              <a:t>). Według </a:t>
            </a:r>
            <a:r>
              <a:rPr lang="pl-PL" dirty="0" err="1" smtClean="0"/>
              <a:t>Pazaniasza</a:t>
            </a:r>
            <a:r>
              <a:rPr lang="pl-PL" dirty="0" smtClean="0"/>
              <a:t> </a:t>
            </a:r>
            <a:r>
              <a:rPr lang="pl-PL" dirty="0"/>
              <a:t>ustawiono ich 18.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62248"/>
            <a:ext cx="32099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772</Words>
  <Application>Microsoft Office PowerPoint</Application>
  <PresentationFormat>Pokaz na ekranie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Przepływ</vt:lpstr>
      <vt:lpstr>Prezentacja programu PowerPoint</vt:lpstr>
      <vt:lpstr>Sportowe igrzyska w Olimpii (w jęz. greckim agony) były nierozerwalnie związane z druga częścią uroczystości - składaniem ofiar religijnych Zeusowi i innym bogom greckim. Organizowane były na zakończenie upływającej olimpiady, czyli czteroletniego okresu, jaki minął od poprzednich igrzysk. </vt:lpstr>
      <vt:lpstr>Ekecheiria</vt:lpstr>
      <vt:lpstr>Prezentacja programu PowerPoint</vt:lpstr>
      <vt:lpstr>Prawa i obowiązki</vt:lpstr>
      <vt:lpstr>Kalokagatia</vt:lpstr>
      <vt:lpstr>Ideał człowieka</vt:lpstr>
      <vt:lpstr>Zasady zawodników</vt:lpstr>
      <vt:lpstr>Przeznaczenie pieniędzy</vt:lpstr>
      <vt:lpstr>Przygotowania do igrzysk</vt:lpstr>
      <vt:lpstr>Rozpoznanie zawodników</vt:lpstr>
      <vt:lpstr>Podróż ku Olimpii</vt:lpstr>
      <vt:lpstr>Uroczystości religijne</vt:lpstr>
      <vt:lpstr>Przebieg igrzysk</vt:lpstr>
      <vt:lpstr>Prawo udziału</vt:lpstr>
      <vt:lpstr>Przebieg Starożytnych  Igrzysk Olimpijskich</vt:lpstr>
      <vt:lpstr>Wstęp</vt:lpstr>
      <vt:lpstr>Pierwszy dzień igrzysk</vt:lpstr>
      <vt:lpstr>Dzień drugi</vt:lpstr>
      <vt:lpstr>Dzień trzeci</vt:lpstr>
      <vt:lpstr>Dzień czwarty</vt:lpstr>
      <vt:lpstr>Dzień piąty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acer</dc:creator>
  <cp:lastModifiedBy>Slonko</cp:lastModifiedBy>
  <cp:revision>67</cp:revision>
  <dcterms:created xsi:type="dcterms:W3CDTF">2015-01-01T15:40:06Z</dcterms:created>
  <dcterms:modified xsi:type="dcterms:W3CDTF">2015-04-17T18:00:26Z</dcterms:modified>
</cp:coreProperties>
</file>